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90" y="2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18.01.2022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18.01.2022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18.01.2022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18.01.2022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18.01.2022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/>
          </p:cNvSpPr>
          <p:nvPr>
            <p:ph type="ctrTitle"/>
          </p:nvPr>
        </p:nvSpPr>
        <p:spPr>
          <a:xfrm>
            <a:off x="4572000" y="548680"/>
            <a:ext cx="3816424" cy="3936340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lang="ru-RU" sz="3200" dirty="0" err="1" smtClean="0">
                <a:solidFill>
                  <a:srgbClr val="002060"/>
                </a:solidFill>
                <a:latin typeface="+mn-lt"/>
              </a:rPr>
              <a:t>Психикалық</a:t>
            </a:r>
            <a:r>
              <a:rPr lang="ru-RU" sz="3200" dirty="0" smtClean="0">
                <a:solidFill>
                  <a:srgbClr val="002060"/>
                </a:solidFill>
                <a:latin typeface="+mn-lt"/>
              </a:rPr>
              <a:t> </a:t>
            </a:r>
            <a:r>
              <a:rPr lang="ru-RU" sz="3200" dirty="0" err="1" smtClean="0">
                <a:solidFill>
                  <a:srgbClr val="002060"/>
                </a:solidFill>
                <a:latin typeface="+mn-lt"/>
              </a:rPr>
              <a:t>бұзылулар</a:t>
            </a:r>
            <a:r>
              <a:rPr lang="ru-RU" sz="3200" dirty="0" smtClean="0">
                <a:solidFill>
                  <a:srgbClr val="002060"/>
                </a:solidFill>
                <a:latin typeface="+mn-lt"/>
              </a:rPr>
              <a:t> мен </a:t>
            </a:r>
            <a:r>
              <a:rPr lang="ru-RU" sz="3200" dirty="0" err="1" smtClean="0">
                <a:solidFill>
                  <a:srgbClr val="002060"/>
                </a:solidFill>
                <a:latin typeface="+mn-lt"/>
              </a:rPr>
              <a:t>жұмыс</a:t>
            </a:r>
            <a:r>
              <a:rPr lang="ru-RU" sz="3200" dirty="0" smtClean="0">
                <a:solidFill>
                  <a:srgbClr val="002060"/>
                </a:solidFill>
                <a:latin typeface="+mn-lt"/>
              </a:rPr>
              <a:t> </a:t>
            </a:r>
            <a:r>
              <a:rPr lang="ru-RU" sz="3200" dirty="0" err="1" smtClean="0">
                <a:solidFill>
                  <a:srgbClr val="002060"/>
                </a:solidFill>
                <a:latin typeface="+mn-lt"/>
              </a:rPr>
              <a:t>істеу</a:t>
            </a:r>
            <a:r>
              <a:rPr lang="ru-RU" sz="3200" dirty="0" smtClean="0">
                <a:solidFill>
                  <a:srgbClr val="002060"/>
                </a:solidFill>
                <a:latin typeface="+mn-lt"/>
              </a:rPr>
              <a:t> </a:t>
            </a:r>
            <a:r>
              <a:rPr lang="ru-RU" sz="3200" dirty="0" err="1" smtClean="0">
                <a:solidFill>
                  <a:srgbClr val="002060"/>
                </a:solidFill>
                <a:latin typeface="+mn-lt"/>
              </a:rPr>
              <a:t>технологиялары</a:t>
            </a:r>
            <a:r>
              <a:rPr lang="ru-RU" sz="3200" dirty="0" smtClean="0">
                <a:solidFill>
                  <a:srgbClr val="002060"/>
                </a:solidFill>
                <a:latin typeface="+mn-lt"/>
              </a:rPr>
              <a:t>  </a:t>
            </a:r>
            <a:r>
              <a:rPr lang="ru-RU" sz="3200" b="1" dirty="0" smtClean="0">
                <a:solidFill>
                  <a:srgbClr val="002060"/>
                </a:solidFill>
                <a:latin typeface="+mn-lt"/>
              </a:rPr>
              <a:t/>
            </a:r>
            <a:br>
              <a:rPr lang="ru-RU" sz="3200" b="1" dirty="0" smtClean="0">
                <a:solidFill>
                  <a:srgbClr val="002060"/>
                </a:solidFill>
                <a:latin typeface="+mn-lt"/>
              </a:rPr>
            </a:br>
            <a:endParaRPr lang="ru-RU" sz="3200" b="1" dirty="0" smtClean="0">
              <a:solidFill>
                <a:srgbClr val="002060"/>
              </a:solidFill>
              <a:latin typeface="+mn-lt"/>
            </a:endParaRPr>
          </a:p>
        </p:txBody>
      </p:sp>
      <p:sp>
        <p:nvSpPr>
          <p:cNvPr id="5" name="AutoShape 4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0" y="6784975"/>
            <a:ext cx="69850" cy="73025"/>
          </a:xfrm>
          <a:prstGeom prst="actionButtonBackPrevious">
            <a:avLst/>
          </a:prstGeom>
          <a:solidFill>
            <a:srgbClr val="99CCFF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6" name="AutoShape 5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9074150" y="6742113"/>
            <a:ext cx="69850" cy="115887"/>
          </a:xfrm>
          <a:prstGeom prst="actionButtonForwardNext">
            <a:avLst/>
          </a:prstGeom>
          <a:solidFill>
            <a:srgbClr val="99CCFF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7" name="AutoShape 6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0" y="0"/>
            <a:ext cx="69850" cy="73025"/>
          </a:xfrm>
          <a:prstGeom prst="actionButtonHome">
            <a:avLst/>
          </a:prstGeom>
          <a:solidFill>
            <a:srgbClr val="99CCFF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45824" y="1901096"/>
            <a:ext cx="4326176" cy="24762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1475656" y="476672"/>
            <a:ext cx="640871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err="1" smtClean="0">
                <a:latin typeface="Calibri" pitchFamily="34" charset="0"/>
              </a:rPr>
              <a:t>Әл-Фараби атындағы Қазақ ұлттық университеті</a:t>
            </a:r>
            <a:endParaRPr lang="ru-RU" b="1" dirty="0" smtClean="0">
              <a:latin typeface="Calibri" pitchFamily="34" charset="0"/>
            </a:endParaRPr>
          </a:p>
          <a:p>
            <a:pPr algn="ctr"/>
            <a:r>
              <a:rPr lang="ru-RU" b="1" dirty="0" smtClean="0">
                <a:latin typeface="Calibri" pitchFamily="34" charset="0"/>
              </a:rPr>
              <a:t>Философия </a:t>
            </a:r>
            <a:r>
              <a:rPr lang="ru-RU" b="1" dirty="0" err="1" smtClean="0">
                <a:latin typeface="Calibri" pitchFamily="34" charset="0"/>
              </a:rPr>
              <a:t>және саясаттану</a:t>
            </a:r>
            <a:r>
              <a:rPr lang="ru-RU" b="1" dirty="0" smtClean="0">
                <a:latin typeface="Calibri" pitchFamily="34" charset="0"/>
              </a:rPr>
              <a:t> </a:t>
            </a:r>
            <a:r>
              <a:rPr lang="ru-RU" b="1" dirty="0" err="1" smtClean="0">
                <a:latin typeface="Calibri" pitchFamily="34" charset="0"/>
              </a:rPr>
              <a:t>факультеті</a:t>
            </a:r>
            <a:endParaRPr lang="ru-RU" b="1" dirty="0" smtClean="0">
              <a:latin typeface="Calibri" pitchFamily="34" charset="0"/>
            </a:endParaRPr>
          </a:p>
          <a:p>
            <a:pPr algn="ctr"/>
            <a:r>
              <a:rPr lang="ru-RU" b="1" dirty="0" err="1" smtClean="0">
                <a:latin typeface="Calibri" pitchFamily="34" charset="0"/>
              </a:rPr>
              <a:t>Жалпы</a:t>
            </a:r>
            <a:r>
              <a:rPr lang="ru-RU" b="1" dirty="0" smtClean="0">
                <a:latin typeface="Calibri" pitchFamily="34" charset="0"/>
              </a:rPr>
              <a:t> </a:t>
            </a:r>
            <a:r>
              <a:rPr lang="ru-RU" b="1" dirty="0" err="1" smtClean="0">
                <a:latin typeface="Calibri" pitchFamily="34" charset="0"/>
              </a:rPr>
              <a:t>және қолданбалы </a:t>
            </a:r>
            <a:r>
              <a:rPr lang="ru-RU" b="1" dirty="0" smtClean="0">
                <a:latin typeface="Calibri" pitchFamily="34" charset="0"/>
              </a:rPr>
              <a:t>психология </a:t>
            </a:r>
            <a:r>
              <a:rPr lang="ru-RU" b="1" dirty="0" err="1" smtClean="0">
                <a:latin typeface="Calibri" pitchFamily="34" charset="0"/>
              </a:rPr>
              <a:t>кафедрасы</a:t>
            </a:r>
            <a:endParaRPr lang="ru-RU" b="1" dirty="0" smtClean="0">
              <a:latin typeface="Calibri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051720" y="5949280"/>
            <a:ext cx="540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АЛМАТЫ </a:t>
            </a:r>
            <a:r>
              <a:rPr lang="ru-RU" smtClean="0"/>
              <a:t>– 2022</a:t>
            </a:r>
            <a:endParaRPr lang="ru-RU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4572000" y="4221088"/>
            <a:ext cx="4572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err="1" smtClean="0">
                <a:latin typeface="Calibri" pitchFamily="34" charset="0"/>
              </a:rPr>
              <a:t>Аға</a:t>
            </a:r>
            <a:r>
              <a:rPr lang="ru-RU" b="1" dirty="0" smtClean="0">
                <a:latin typeface="Calibri" pitchFamily="34" charset="0"/>
              </a:rPr>
              <a:t> </a:t>
            </a:r>
            <a:r>
              <a:rPr lang="ru-RU" b="1" dirty="0" err="1" smtClean="0">
                <a:latin typeface="Calibri" pitchFamily="34" charset="0"/>
              </a:rPr>
              <a:t>оқытушы</a:t>
            </a:r>
            <a:r>
              <a:rPr lang="ru-RU" b="1" dirty="0" smtClean="0">
                <a:latin typeface="Calibri" pitchFamily="34" charset="0"/>
              </a:rPr>
              <a:t> :</a:t>
            </a:r>
          </a:p>
          <a:p>
            <a:r>
              <a:rPr lang="ru-RU" b="1" dirty="0" smtClean="0">
                <a:latin typeface="Calibri" pitchFamily="34" charset="0"/>
              </a:rPr>
              <a:t> </a:t>
            </a:r>
            <a:r>
              <a:rPr lang="ru-RU" b="1" dirty="0" err="1" smtClean="0">
                <a:latin typeface="Calibri" pitchFamily="34" charset="0"/>
              </a:rPr>
              <a:t>Борбасова</a:t>
            </a:r>
            <a:r>
              <a:rPr lang="ru-RU" b="1" dirty="0" smtClean="0">
                <a:latin typeface="Calibri" pitchFamily="34" charset="0"/>
              </a:rPr>
              <a:t> Г.Н.</a:t>
            </a:r>
            <a:endParaRPr lang="ru-RU" b="1" dirty="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623792"/>
          </a:xfrm>
        </p:spPr>
        <p:txBody>
          <a:bodyPr/>
          <a:lstStyle/>
          <a:p>
            <a:pPr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Сарқылу-белгілі бір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құбылысқа немесе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іс-әрекетке ұзақ уақыт шоғырлану қабілетінің төмендеуі, белсенді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зейіннен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енжарлыққа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тез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ауысу.Тиімді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жұмыстың қысқа кезеңінен кейін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адам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сабаққа деген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қызығушылығын жоғалтады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шаршау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сезімі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және алаңдаушылықтың жоғарылауы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демалудың өткір қажеттілігі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ұйқышылдық пайда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болады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764704"/>
            <a:ext cx="8219256" cy="5559896"/>
          </a:xfrm>
        </p:spPr>
        <p:txBody>
          <a:bodyPr>
            <a:normAutofit/>
          </a:bodyPr>
          <a:lstStyle/>
          <a:p>
            <a:pPr algn="just"/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Зейін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бағытының бұзылуы-назар өмірдің басқа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да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маңызды аспектілерін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қабылдауды мәжбүрлейтін жеке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эмоционалды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бей-жай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құбылыстарға назар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аударады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 Адам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шамадан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тыс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интроспекцияға ұшырайды немесе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оның әл-ауқатына және ауыр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сезімге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немесе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өткен тәжірибеге шамадан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тыс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көңіл бөледі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143000"/>
          </a:xfrm>
        </p:spPr>
        <p:txBody>
          <a:bodyPr/>
          <a:lstStyle/>
          <a:p>
            <a:r>
              <a:rPr lang="kk-KZ" dirty="0" smtClean="0"/>
              <a:t>Диагностика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1700808"/>
            <a:ext cx="8291264" cy="4623792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Корректуралық сынама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Бұл әдісті алғаш рет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Бурдон 1895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жылы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ұсынған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ол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назардың тұрақтылығы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мен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оның шоғырлану қабілетін зерттеу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үшін қолданылады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Түзету үлгісі өте қарапайым және формалар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секундомерден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басқа арнайы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құрылғыларды қажет етпейді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Бланкілер-бұл кездейсоқ орналасқан әріптер қатары.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Нұсқаулық зерттеушінің таңдауы бойынша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бір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немесе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екі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әріпті сызуды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қамтиды.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Әр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30-60 секунд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сайын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науқастың қарындашының орнын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белгілеуге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болады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Зерттеуші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қателіктер санына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орындалу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қарқынына, тәжірибе барысында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қателіктердің таралуына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қателіктердің сипатына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жеке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әріптерді немесе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жолдарды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өткізіп жіберу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басқа әріптерді сызып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тастау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және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т.б.)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назар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аударады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1196752"/>
            <a:ext cx="8229600" cy="4389120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Крепелин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бойынша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есеп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Техниканы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Крепелин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1895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жылы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ұсынған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ол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зейіннің ауысуын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сондай-ақ жұмыс қабілеттілігін зерттеу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үшін қолданылады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Арнайы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бланкілерде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тақырып санында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қосып немесе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шегеріп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нәтижені бланкке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жазуы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керек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сандардың бағандары орналасқан.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Тапсырманы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орындағаннан кейін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зерттеуші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қателіктердің санына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олардың таралуына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орындалған тапсырманың көлеміне, қарқынына, ауысу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қабілетіне назар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аударады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яғни жұмыс қабілеттілігі (сарқылу, жұмысқа қабілеттілік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назардың бұзылуы туралы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қорытынды жасайды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1196752"/>
            <a:ext cx="8363272" cy="5127848"/>
          </a:xfrm>
        </p:spPr>
        <p:txBody>
          <a:bodyPr>
            <a:normAutofit/>
          </a:bodyPr>
          <a:lstStyle/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Шульт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кестелеріндегі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сандарды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табу.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Зерттеу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1-ден 25-ке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дейінгі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сандар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кездейсоқ орналасқан арнайы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кестелердің көмегімен жүзеге асырылады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Сынақ тақырыбы Сандарды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ретпен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көрсетеді, оларды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дауыстап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атайды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ал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тапсырманың орындалу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уақыты жазылады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Осылайша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сенсоримоторлы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реакциялардың қарқыны, зейіннің ауысу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ерекшеліктері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назар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аудару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көлемі, шоғырлану (алаңдаушылық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гиперстендік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немесе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гипостениялық типтегі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сарқылудың жоғарылауы және жұмыс қабілеттілігі зерттеледі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908720"/>
            <a:ext cx="8219256" cy="5415880"/>
          </a:xfrm>
        </p:spPr>
        <p:txBody>
          <a:bodyPr/>
          <a:lstStyle/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Зейіннің ауысуын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психикалық процестердің инерттілігін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сарқылуын зерттеу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үшін өзгертілген Шульте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кестесін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қолдануға болады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(Ф.д. Горбов, 1959, 1964).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Бұл қызыл-қара кестеде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49 Сан бар,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олардың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25-і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қара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(1-25)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және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24-і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Қызыл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(1-24).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Тақырып кезекпен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қара және қызыл сандарды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көрсетуі керек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Сонымен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қатар, қара өсу ретімен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ал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қызыл түсу ретімен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Бұл әдіс ең алдымен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ойлау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динамикасын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зейінді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ауыстыру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қабілетін зерттеу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үшін қолданылады.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5. Отсчитывание.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Крепелин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ұсынған әдіс.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Тақырып жүзден бірдей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санды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есептейді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(әдетте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17, 13, 7, 3). Экспериментатор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үзілістерді атап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өтеді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Қателіктердің сипаты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нұсқауларды орындау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ауысу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шоғырлану, назардың сарқылуы зерттеледі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124744"/>
            <a:ext cx="8219256" cy="5199856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Ауыстыруы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бар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корректуралық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проба.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Тақырыпқа басылған мәтін беріледі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Ең жақсысы-оқу кестесінің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10-15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жолы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Нұсқаулықта әрбір үшінші әріпті сызып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тастау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қарастырылған.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Тапсырманы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орындауға жұмсалған уақыт белгіленеді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Екінші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кезеңде зерттелетін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адамға ұқсас мәтін ұсынылады және бір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жолда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әрбір үшінші әріпті,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ал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келесі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жолда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әрбір төртінші әріпті кезекпен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сызып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тастауға нұсқау беріледі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Зерттеу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үшін мәтін ретінде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сіз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журнал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беттерін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брошюраларды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белгілі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бір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жолдарда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және бір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абзацта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пайдалана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аласыз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Тәжірибе материалын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сау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тақырыптар бойынша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алдын-ала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тексеру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міндетті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болып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табылады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өйткені тапсырманы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орындауға кететін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уақыт шрифтке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жолдар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санына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жолдағы әріптерге байланысты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болады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908720"/>
            <a:ext cx="8291264" cy="5415880"/>
          </a:xfrm>
        </p:spPr>
        <p:txBody>
          <a:bodyPr>
            <a:normAutofit/>
          </a:bodyPr>
          <a:lstStyle/>
          <a:p>
            <a:pPr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Психикалық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ауру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адамдарда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көру және есту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қабілетінің бұзылуы байқалады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Кестелерден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сандарды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іздеу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керек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Шульте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әдісіне сәйкес, жұмсалған уақыт мөлшерінен нормадан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асатын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нәтижелер анықталады.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Психикалық белсенділіктің айқын біркелкі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еместігімен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жұмыстың баяулауының жалпы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деңгейі байқалады.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Кейбір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науқастарда сандарды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табу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жылдамдығының төмендеуі байқалады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ал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оларды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іздеуге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кететін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уақыт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керісінше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артады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Көбінесе уақыт екі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есе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артады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өйткені пациенттер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кестедегі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сандарды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жоғалтады және оларды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көрмейді.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764704"/>
            <a:ext cx="8291264" cy="5559896"/>
          </a:xfrm>
        </p:spPr>
        <p:txBody>
          <a:bodyPr/>
          <a:lstStyle/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Зейіннің бұзылу себептері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құрылымдарының органикалық зақымдануы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құрылымдарының атрофиялық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дегенеративті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бұзылулары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нейроэндокринді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процестер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стресстік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эмоционалды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қиын жағдайлар және басқа психогендік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факторлар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интоксикация;</a:t>
            </a:r>
          </a:p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жұқпалы аурулар;мидың тамырлы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бұзылыстары.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09160"/>
          </a:xfrm>
        </p:spPr>
        <p:txBody>
          <a:bodyPr/>
          <a:lstStyle/>
          <a:p>
            <a:pPr algn="ctr">
              <a:buNone/>
            </a:pPr>
            <a:endParaRPr lang="ru-RU" b="1" dirty="0" smtClean="0"/>
          </a:p>
          <a:p>
            <a:pPr algn="ctr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5 д</a:t>
            </a:r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әріс</a:t>
            </a:r>
          </a:p>
          <a:p>
            <a:pPr algn="ctr">
              <a:buNone/>
            </a:pP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Зейін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бұзылуының диагностикасы</a:t>
            </a:r>
            <a:endParaRPr lang="kk-KZ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6012160" y="6381328"/>
            <a:ext cx="2895600" cy="365125"/>
          </a:xfrm>
        </p:spPr>
        <p:txBody>
          <a:bodyPr/>
          <a:lstStyle/>
          <a:p>
            <a:r>
              <a:rPr lang="kk-KZ" dirty="0" smtClean="0">
                <a:solidFill>
                  <a:schemeClr val="tx1"/>
                </a:solidFill>
              </a:rPr>
              <a:t>Тұлға және мінез-құлықты бағалау курсы</a:t>
            </a:r>
            <a:endParaRPr lang="ru-RU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908720"/>
            <a:ext cx="8291264" cy="5415880"/>
          </a:xfrm>
        </p:spPr>
        <p:txBody>
          <a:bodyPr/>
          <a:lstStyle/>
          <a:p>
            <a:pPr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Модальды-спецификалық емес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зейінніңбұзылуы-назардың кез-келген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формасы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деңгейіне әсер ететін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назардың бұзылу түрі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Науқас кез-келген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модальділіктің ынталандыруларына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назардың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тез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сарқылуына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назар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аудару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көлемінің күрт тарылуына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назар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аударатын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механизмдердің әлсіздігіне байланысты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кез-келген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іс-әрекет түріндегі шоғырланудың бұзылуына назар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аудара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алмайды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836712"/>
            <a:ext cx="8363272" cy="5487888"/>
          </a:xfrm>
        </p:spPr>
        <p:txBody>
          <a:bodyPr>
            <a:normAutofit/>
          </a:bodyPr>
          <a:lstStyle/>
          <a:p>
            <a:pPr algn="just"/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Модальды-спецификалық зейін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бұзылыстары-бұл бір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модальділіктің ынталандыруларына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байланысты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көрінетін назар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аударудың бұзылуы.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Көру зейінсіздігі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(невнимание)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-оң және сол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жақ тітіркендіргіштері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кезінде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пациент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бір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жағына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негізінен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оң жаққа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артықшылық береді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692696"/>
            <a:ext cx="8291264" cy="5631904"/>
          </a:xfrm>
        </p:spPr>
        <p:txBody>
          <a:bodyPr/>
          <a:lstStyle/>
          <a:p>
            <a:pPr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Есту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зейінсіздігі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науқас бір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құлаққа берілген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дыбыстарды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(сөздерді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ғана естиді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және екінші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құлаққа кіретін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ақпаратты елемейді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Тактильді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зейінсіздік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науқас бір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уақытта екі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рет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қол тигізгенде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бір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қолдың жанасуын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"байқамайды".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Моторлық зейінсіздік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қимыл актілеріне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назар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аударудың бұзылуы мидың жергілікті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зақымдану клиникасында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жақсы белгілі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Бұл науқас екі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қолмен қозғалыс жасау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керек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болған кезде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көрінеді.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/>
              <a:t>Литература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1. </a:t>
            </a:r>
            <a:r>
              <a:rPr lang="ru-RU" dirty="0" err="1" smtClean="0"/>
              <a:t>Блейхер</a:t>
            </a:r>
            <a:r>
              <a:rPr lang="ru-RU" dirty="0" smtClean="0"/>
              <a:t> В. М. Клиническая патопсихология. – Ташкент, 1976.</a:t>
            </a:r>
            <a:br>
              <a:rPr lang="ru-RU" dirty="0" smtClean="0"/>
            </a:br>
            <a:r>
              <a:rPr lang="ru-RU" dirty="0" smtClean="0"/>
              <a:t>2. </a:t>
            </a:r>
            <a:r>
              <a:rPr lang="ru-RU" dirty="0" err="1" smtClean="0"/>
              <a:t>Блейхер</a:t>
            </a:r>
            <a:r>
              <a:rPr lang="ru-RU" dirty="0" smtClean="0"/>
              <a:t> В. М. Экспериментально-психологическое исследование психически больных. – Ташкент, 1971.</a:t>
            </a:r>
            <a:br>
              <a:rPr lang="ru-RU" dirty="0" smtClean="0"/>
            </a:br>
            <a:r>
              <a:rPr lang="ru-RU" dirty="0" smtClean="0"/>
              <a:t>3. Докучаева М. А. Об исследовании методики счета по </a:t>
            </a:r>
            <a:r>
              <a:rPr lang="ru-RU" dirty="0" err="1" smtClean="0"/>
              <a:t>Крепелину</a:t>
            </a:r>
            <a:r>
              <a:rPr lang="ru-RU" dirty="0" smtClean="0"/>
              <a:t> в психиатрической больнице. //Психологические методы исследования в клинике. – 1976. – №2.</a:t>
            </a:r>
            <a:br>
              <a:rPr lang="ru-RU" dirty="0" smtClean="0"/>
            </a:br>
            <a:r>
              <a:rPr lang="ru-RU" dirty="0" smtClean="0"/>
              <a:t>4. Психология. Словарь. /Под общ. ред. А. В. Петровского, М. Г. </a:t>
            </a:r>
            <a:r>
              <a:rPr lang="ru-RU" dirty="0" err="1" smtClean="0"/>
              <a:t>Ярошевского</a:t>
            </a:r>
            <a:r>
              <a:rPr lang="ru-RU" dirty="0" smtClean="0"/>
              <a:t>. – М., 1990.</a:t>
            </a:r>
            <a:br>
              <a:rPr lang="ru-RU" dirty="0" smtClean="0"/>
            </a:br>
            <a:r>
              <a:rPr lang="ru-RU" dirty="0" smtClean="0"/>
              <a:t>5. Рубинштейн С. Я. Экспериментальные методики патопсихологии и опыт их применения в клинике. – М., 1970.</a:t>
            </a:r>
            <a:br>
              <a:rPr lang="ru-RU" dirty="0" smtClean="0"/>
            </a:br>
            <a:r>
              <a:rPr lang="ru-RU" dirty="0" smtClean="0"/>
              <a:t>6. </a:t>
            </a:r>
            <a:r>
              <a:rPr lang="ru-RU" dirty="0" err="1" smtClean="0"/>
              <a:t>Тепеницына</a:t>
            </a:r>
            <a:r>
              <a:rPr lang="ru-RU" dirty="0" smtClean="0"/>
              <a:t> Т. И. Анализ ошибок при исследовании внимания методом корректурной пробы. //Вопросы психологии. – 1959. – №5.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1052736"/>
            <a:ext cx="7920880" cy="5271864"/>
          </a:xfrm>
        </p:spPr>
        <p:txBody>
          <a:bodyPr>
            <a:normAutofit/>
          </a:bodyPr>
          <a:lstStyle/>
          <a:p>
            <a:pPr algn="just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"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Зейін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белгілі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бір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уақытта субъектінің кез-келген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нақты немесе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идеалды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объектіге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(тақырып, оқиға, сурет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пайымдау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және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т.б.)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шоғырлануы".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Зейін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селективтілікпен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көлемімен, тұрақтылықпен, ауысумен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сипатталады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055840"/>
          </a:xfrm>
        </p:spPr>
        <p:txBody>
          <a:bodyPr/>
          <a:lstStyle/>
          <a:p>
            <a:pPr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Селективтілік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(шоғырлану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белгілі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бір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ақпаратты қабылдауға сәтті бейімделу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мүмкіндігімен байланысты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Назар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аудару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көлемі-бір уақытта қабылданатын объектілердің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саны.</a:t>
            </a:r>
          </a:p>
          <a:p>
            <a:pPr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Ауыстыру-уақытты орындау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мақсаттарды өзгерту немесе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бір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уақытта бір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жұмысты орындау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кезінде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бірнеше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факторларды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ескеру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мүмкіндігі.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703912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Зейіннің бұзылуы әртүрлі психикалық және соматикалық ауруларда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байқалады.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Сондай-ақ, көңіл-күйдің бұзылуы аффективті-эмоционалды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реакциялармен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және сау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адамдарда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болуы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мүмкін.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Белсенді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зейіннің төмендеуі (шоғырлану, ауысу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тұрақтылық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неврозбен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байқалады.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Мидың органикалық аурулары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бар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науқастарда табандылық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ауысу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қиындықтары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алаңдаушылықтың жоғарылауы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назардың сарқылуы байқалады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Шизофрениямен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ауыратын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науқастарда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энергия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потенциалының төмендеуі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апатоабуликалық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синдром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нәтижесінде белсенді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назар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нашарлайды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Соматикалық науқастарда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мысалы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туберкулез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және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т.б.)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назардың шоғырлануы, баяу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дамуы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ауысу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қиындықтары, назар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көлемінің тарылуы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байқалады.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9552" y="836712"/>
            <a:ext cx="7992888" cy="5487888"/>
          </a:xfrm>
        </p:spPr>
        <p:txBody>
          <a:bodyPr>
            <a:normAutofit/>
          </a:bodyPr>
          <a:lstStyle/>
          <a:p>
            <a:pPr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Бытыраңқылық, рассеяность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адам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қандай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бір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іс-әрекетке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баса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назар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аудара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алмайды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немесе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қандай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бір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объектіге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шоғырлану дәрежесі соншалықты үлкен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сондықтан басқа да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маңызды объектілер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субъективті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түрде өмір сүруді тоқтатады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628800"/>
            <a:ext cx="8229600" cy="4389120"/>
          </a:xfrm>
        </p:spPr>
        <p:txBody>
          <a:bodyPr/>
          <a:lstStyle/>
          <a:p>
            <a:pPr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Басқаға зейін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аудару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отвлекаемость -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белсенді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жылдам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назар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аудару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өзгерістерінен пассивті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назардың басым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болуымен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қажетті объектіге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назар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аудара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алмауымен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тұрақсыздығымен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үстіртдігімен және байқауды әлсіретумен сипатталады.Адам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басталған нәрсені аяғына дейін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жеткізбейді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ойларды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логикалық қорытындыға дейін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дамыту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қиын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сұрақтар тыңдалады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оларға жауаптар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сәтсіз беріледі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үнемі басқа объектілерге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немесе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оқиғаларға ауысады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695800"/>
          </a:xfrm>
        </p:spPr>
        <p:txBody>
          <a:bodyPr/>
          <a:lstStyle/>
          <a:p>
            <a:pPr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Көлемнің төмендеуі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тарылуы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 -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объектілердің, бейнелер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көріністердің күтілетін санын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ерікті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мақсатты қызмет саласында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ұстай алмау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және оларды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еркін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пайдалану.Адам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іс-әрекетке қойылатын талаптарды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оңай жоғалтады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қажетті жағдайларды ескеруді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тоқтатады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әңгімеге кедергі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келтіреді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үзілген ойға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оралу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мүмкін емес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әрекетті тоқтатады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мақсатын жоғалтады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Қаттылық, инерттілік-назарды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бір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объектіден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құбылыстан немесе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әрекеттен екіншісіне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тез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және жиі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ауыстыру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мүмкін еместігі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ситуациялық маңыздылығын жоғалтқан нәрсеге назар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аударудың айқын шоғырлануы бар.Адам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әңгіме басталған тақырыптың өзгеруін немесе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қоршаған ортаның өзгеруін бақылай алмайды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38</TotalTime>
  <Words>1160</Words>
  <Application>Microsoft Office PowerPoint</Application>
  <PresentationFormat>Экран (4:3)</PresentationFormat>
  <Paragraphs>50</Paragraphs>
  <Slides>23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8" baseType="lpstr">
      <vt:lpstr>Calibri</vt:lpstr>
      <vt:lpstr>Constantia</vt:lpstr>
      <vt:lpstr>Times New Roman</vt:lpstr>
      <vt:lpstr>Wingdings 2</vt:lpstr>
      <vt:lpstr>Поток</vt:lpstr>
      <vt:lpstr>Психикалық бұзылулар мен жұмыс істеу технологиялары 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Диагностика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Литература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Тұлға және мінез-құлық бұзылыстарын бағалау</dc:title>
  <dc:creator>123</dc:creator>
  <cp:lastModifiedBy>user</cp:lastModifiedBy>
  <cp:revision>7</cp:revision>
  <dcterms:created xsi:type="dcterms:W3CDTF">2021-01-14T14:35:55Z</dcterms:created>
  <dcterms:modified xsi:type="dcterms:W3CDTF">2022-01-17T20:38:32Z</dcterms:modified>
</cp:coreProperties>
</file>